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2"/>
  </p:notesMasterIdLst>
  <p:handoutMasterIdLst>
    <p:handoutMasterId r:id="rId23"/>
  </p:handoutMasterIdLst>
  <p:sldIdLst>
    <p:sldId id="460" r:id="rId2"/>
    <p:sldId id="503" r:id="rId3"/>
    <p:sldId id="462" r:id="rId4"/>
    <p:sldId id="463" r:id="rId5"/>
    <p:sldId id="468" r:id="rId6"/>
    <p:sldId id="464" r:id="rId7"/>
    <p:sldId id="466" r:id="rId8"/>
    <p:sldId id="483" r:id="rId9"/>
    <p:sldId id="500" r:id="rId10"/>
    <p:sldId id="494" r:id="rId11"/>
    <p:sldId id="506" r:id="rId12"/>
    <p:sldId id="507" r:id="rId13"/>
    <p:sldId id="485" r:id="rId14"/>
    <p:sldId id="473" r:id="rId15"/>
    <p:sldId id="482" r:id="rId16"/>
    <p:sldId id="505" r:id="rId17"/>
    <p:sldId id="478" r:id="rId18"/>
    <p:sldId id="489" r:id="rId19"/>
    <p:sldId id="497" r:id="rId20"/>
    <p:sldId id="490" r:id="rId21"/>
  </p:sldIdLst>
  <p:sldSz cx="9144000" cy="6858000" type="screen4x3"/>
  <p:notesSz cx="6950075" cy="9236075"/>
  <p:custDataLst>
    <p:tags r:id="rId2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000" kern="1200">
        <a:solidFill>
          <a:srgbClr val="FFCC00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kern="1200">
        <a:solidFill>
          <a:srgbClr val="FFCC00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kern="1200">
        <a:solidFill>
          <a:srgbClr val="FFCC00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kern="1200">
        <a:solidFill>
          <a:srgbClr val="FFCC00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kern="1200">
        <a:solidFill>
          <a:srgbClr val="FFCC00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rgbClr val="FFCC00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rgbClr val="FFCC00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rgbClr val="FFCC00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rgbClr val="FFCC00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3300"/>
    <a:srgbClr val="33CC33"/>
    <a:srgbClr val="FFFF00"/>
    <a:srgbClr val="777777"/>
    <a:srgbClr val="66FF33"/>
    <a:srgbClr val="FFCC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57" autoAdjust="0"/>
    <p:restoredTop sz="80574" autoAdjust="0"/>
  </p:normalViewPr>
  <p:slideViewPr>
    <p:cSldViewPr>
      <p:cViewPr varScale="1">
        <p:scale>
          <a:sx n="68" d="100"/>
          <a:sy n="68" d="100"/>
        </p:scale>
        <p:origin x="11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884" y="-102"/>
      </p:cViewPr>
      <p:guideLst>
        <p:guide orient="horz" pos="2908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173" y="0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378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173" y="8772378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B8FD359D-C204-47A6-8ECA-3ADBB0EE57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542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173" y="0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4863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637" y="4387767"/>
            <a:ext cx="5558801" cy="415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378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173" y="8772378"/>
            <a:ext cx="3012329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35984A0-AF0D-47A1-B76D-A4B3483B5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430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DE854A-C006-4D03-A4A8-99E4BCAA287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2486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3C84C-186A-4AA1-83A9-E4CCDCBC336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2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3C84C-186A-4AA1-83A9-E4CCDCBC336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93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3C84C-186A-4AA1-83A9-E4CCDCBC336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447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3C84C-186A-4AA1-83A9-E4CCDCBC336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930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3403C2-4405-4B4C-9450-4E6AFC890EE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362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F7B99-C4C6-43CA-8AB9-0B7E00F3DEC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58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F7B99-C4C6-43CA-8AB9-0B7E00F3DEC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61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55091A-717C-463A-8FE1-C11D61165F1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6064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55091A-717C-463A-8FE1-C11D61165F1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6561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55091A-717C-463A-8FE1-C11D61165F1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359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DE854A-C006-4D03-A4A8-99E4BCAA287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2894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55091A-717C-463A-8FE1-C11D61165F1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352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6511F-50C8-4886-A910-440F98A2447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707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3CEB26-7F01-4037-9507-6F70B2BFE05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521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5E8ED-2F64-495E-8F12-95C4C789178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934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B9A8D7-C53E-458C-813F-0BFC0972808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08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1BA7C-891B-4105-B0AC-2F6D2E1D2C3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490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E78BA1-7070-4CDF-A803-BAE47FD3D9E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384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E78BA1-7070-4CDF-A803-BAE47FD3D9E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92150"/>
            <a:ext cx="4614862" cy="3462338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7"/>
            <a:ext cx="5558801" cy="4155919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411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126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347F3-E36D-4CE0-9378-FCDC412F3F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E75E9-3773-43F7-8FE3-E1BABDBB7B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2B8B0-3F8F-466F-95AA-985C0F1979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B7ACB-818F-464E-9B2B-5CC955EB06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9CA6D-F5B4-40E7-9317-97B26ECF0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C7FF1-DED1-421D-991E-500C11204F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C36DF-4F4F-4DFE-B3DA-FB8DFDA3E7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9F543-06EA-4205-AE97-3714CF64F5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CA405-3F2D-4BC3-AE3C-1677B5571A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C6351-43FE-4857-BD1E-20C52A6ED5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7FE3A-BED6-4E32-B922-412A1F0BCE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40000"/>
            </a:gs>
            <a:gs pos="50000">
              <a:schemeClr val="bg1"/>
            </a:gs>
            <a:gs pos="100000">
              <a:srgbClr val="34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024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EE05BAE-0104-4E12-8236-4F4CF7A4F4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0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33400" y="2819400"/>
            <a:ext cx="8001000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>
                <a:solidFill>
                  <a:srgbClr val="000000"/>
                </a:solidFill>
                <a:latin typeface="Arial" charset="0"/>
              </a:rPr>
              <a:t>Academy of Holy Angles</a:t>
            </a:r>
          </a:p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rial" charset="0"/>
              </a:rPr>
              <a:t>October 3, 2023</a:t>
            </a:r>
            <a:endParaRPr lang="en-US" sz="2400" b="1" i="1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800" b="1" i="1" dirty="0">
                <a:solidFill>
                  <a:srgbClr val="000000"/>
                </a:solidFill>
                <a:latin typeface="Arial" charset="0"/>
              </a:rPr>
              <a:t>	</a:t>
            </a:r>
            <a:endParaRPr lang="en-US" sz="1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26" name="Picture 2" descr="wdmkR-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181600"/>
            <a:ext cx="30099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28600" y="990600"/>
            <a:ext cx="8763000" cy="543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0000"/>
                </a:solidFill>
                <a:latin typeface="Arial" charset="0"/>
              </a:rPr>
              <a:t>Qualifier, Academic Redshirt, Non-qualifier </a:t>
            </a:r>
            <a:endParaRPr lang="en-US" sz="2800" b="1" i="1" dirty="0">
              <a:solidFill>
                <a:srgbClr val="000000"/>
              </a:solidFill>
              <a:latin typeface="Arial" charset="0"/>
            </a:endParaRPr>
          </a:p>
          <a:p>
            <a:pPr algn="l">
              <a:spcBef>
                <a:spcPct val="50000"/>
              </a:spcBef>
            </a:pPr>
            <a:endParaRPr lang="en-US" sz="500" b="1" dirty="0">
              <a:solidFill>
                <a:srgbClr val="000000"/>
              </a:solidFill>
              <a:latin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 sz="2200" b="1" dirty="0">
                <a:solidFill>
                  <a:srgbClr val="000000"/>
                </a:solidFill>
                <a:latin typeface="Arial" charset="0"/>
              </a:rPr>
              <a:t>Qualifier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Athletic scholarship, practice and competition in your first year in residence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Four years to compete</a:t>
            </a:r>
          </a:p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Academic Redshirt </a:t>
            </a:r>
          </a:p>
          <a:p>
            <a:pPr marL="800100" lvl="1" indent="-342900" algn="l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Athletic scholarship and practice only in your first year in residence</a:t>
            </a:r>
          </a:p>
          <a:p>
            <a:pPr marL="800100" lvl="1" indent="-342900" algn="l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Four years to compete</a:t>
            </a:r>
          </a:p>
          <a:p>
            <a:pPr algn="l">
              <a:spcBef>
                <a:spcPct val="50000"/>
              </a:spcBef>
            </a:pPr>
            <a:r>
              <a:rPr lang="en-US" sz="2200" b="1" dirty="0">
                <a:solidFill>
                  <a:srgbClr val="000000"/>
                </a:solidFill>
                <a:latin typeface="Arial" charset="0"/>
              </a:rPr>
              <a:t>Non-Qualifier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No scholarship, practice or competition in your first year in residence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Only three years to compete, with ability to regain 4th</a:t>
            </a:r>
          </a:p>
        </p:txBody>
      </p:sp>
    </p:spTree>
    <p:extLst>
      <p:ext uri="{BB962C8B-B14F-4D97-AF65-F5344CB8AC3E}">
        <p14:creationId xmlns:p14="http://schemas.microsoft.com/office/powerpoint/2010/main" val="501243553"/>
      </p:ext>
    </p:extLst>
  </p:cSld>
  <p:clrMapOvr>
    <a:masterClrMapping/>
  </p:clrMapOvr>
  <p:transition>
    <p:cover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28600" y="990600"/>
            <a:ext cx="8763000" cy="119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000000"/>
                </a:solidFill>
                <a:latin typeface="Arial" charset="0"/>
              </a:rPr>
              <a:t>COVID-19 Waiver for Fall 2023/Spring 2024 Enrollees</a:t>
            </a:r>
            <a:endParaRPr lang="en-US" sz="2800" b="1" i="1" dirty="0">
              <a:solidFill>
                <a:srgbClr val="000000"/>
              </a:solidFill>
              <a:latin typeface="Arial" charset="0"/>
            </a:endParaRPr>
          </a:p>
          <a:p>
            <a:pPr algn="l">
              <a:spcBef>
                <a:spcPct val="50000"/>
              </a:spcBef>
            </a:pPr>
            <a:endParaRPr lang="en-US" sz="500" b="1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822456"/>
              </p:ext>
            </p:extLst>
          </p:nvPr>
        </p:nvGraphicFramePr>
        <p:xfrm>
          <a:off x="1066800" y="1576284"/>
          <a:ext cx="6934200" cy="4936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400">
                  <a:extLst>
                    <a:ext uri="{9D8B030D-6E8A-4147-A177-3AD203B41FA5}">
                      <a16:colId xmlns:a16="http://schemas.microsoft.com/office/drawing/2014/main" val="1774974787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341859445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3521688008"/>
                    </a:ext>
                  </a:extLst>
                </a:gridCol>
              </a:tblGrid>
              <a:tr h="557316">
                <a:tc>
                  <a:txBody>
                    <a:bodyPr/>
                    <a:lstStyle/>
                    <a:p>
                      <a:r>
                        <a:rPr lang="en-US" b="0" dirty="0"/>
                        <a:t>Alternative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Division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Division 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468346"/>
                  </a:ext>
                </a:extLst>
              </a:tr>
              <a:tr h="1031240">
                <a:tc>
                  <a:txBody>
                    <a:bodyPr/>
                    <a:lstStyle/>
                    <a:p>
                      <a:r>
                        <a:rPr lang="en-US" sz="1400" dirty="0"/>
                        <a:t>Qualifier: athletics aid, practice, &amp;</a:t>
                      </a:r>
                      <a:r>
                        <a:rPr lang="en-US" sz="1400" baseline="0" dirty="0"/>
                        <a:t> competition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10/7 before 7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semester, 16 core courses in required subject areas, &gt;2.30 core </a:t>
                      </a:r>
                      <a:r>
                        <a:rPr lang="en-US" sz="1400" dirty="0" err="1"/>
                        <a:t>gpa</a:t>
                      </a:r>
                      <a:r>
                        <a:rPr lang="en-US" sz="1400" dirty="0"/>
                        <a:t>, proof of graduation, no test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 core courses in required subject areas, &gt; 2.20 core </a:t>
                      </a:r>
                      <a:r>
                        <a:rPr lang="en-US" sz="1400" dirty="0" err="1"/>
                        <a:t>gpa</a:t>
                      </a:r>
                      <a:r>
                        <a:rPr lang="en-US" sz="1400" dirty="0"/>
                        <a:t>, proof of graduation, no test 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465290"/>
                  </a:ext>
                </a:extLst>
              </a:tr>
              <a:tr h="1031240">
                <a:tc>
                  <a:txBody>
                    <a:bodyPr/>
                    <a:lstStyle/>
                    <a:p>
                      <a:r>
                        <a:rPr lang="en-US" sz="1400" dirty="0"/>
                        <a:t>Early Qualifier: athletics aid,</a:t>
                      </a:r>
                      <a:r>
                        <a:rPr lang="en-US" sz="1400" baseline="0" dirty="0"/>
                        <a:t> practice, &amp; competition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Pre-7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semester:</a:t>
                      </a:r>
                      <a:r>
                        <a:rPr lang="en-US" sz="1400" baseline="0" dirty="0"/>
                        <a:t> 14 core courses in required subject areas, &gt; 3.00 core </a:t>
                      </a:r>
                      <a:r>
                        <a:rPr lang="en-US" sz="1400" baseline="0" dirty="0" err="1"/>
                        <a:t>gpa</a:t>
                      </a:r>
                      <a:r>
                        <a:rPr lang="en-US" sz="1400" baseline="0" dirty="0"/>
                        <a:t>, no test score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Pre-7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semester:</a:t>
                      </a:r>
                      <a:r>
                        <a:rPr lang="en-US" sz="1400" baseline="0" dirty="0"/>
                        <a:t> 14 core courses in required subject areas, &gt; 2.50 core </a:t>
                      </a:r>
                      <a:r>
                        <a:rPr lang="en-US" sz="1400" baseline="0" dirty="0" err="1"/>
                        <a:t>gpa</a:t>
                      </a:r>
                      <a:r>
                        <a:rPr lang="en-US" sz="1400" baseline="0" dirty="0"/>
                        <a:t>, no test score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619749"/>
                  </a:ext>
                </a:extLst>
              </a:tr>
              <a:tr h="1031240">
                <a:tc>
                  <a:txBody>
                    <a:bodyPr/>
                    <a:lstStyle/>
                    <a:p>
                      <a:r>
                        <a:rPr lang="en-US" sz="1400" dirty="0"/>
                        <a:t>Academic Redshirt:</a:t>
                      </a:r>
                      <a:r>
                        <a:rPr lang="en-US" sz="1400" baseline="0" dirty="0"/>
                        <a:t> athletics aid (1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baseline="0" dirty="0"/>
                        <a:t> year) and practice (1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baseline="0" dirty="0"/>
                        <a:t> term)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 core credits in the required subject areas, &gt; 2.00 core </a:t>
                      </a:r>
                      <a:r>
                        <a:rPr lang="en-US" sz="1400" dirty="0" err="1"/>
                        <a:t>gpa</a:t>
                      </a:r>
                      <a:r>
                        <a:rPr lang="en-US" sz="1400" dirty="0"/>
                        <a:t>, proof of graduation, no test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614401"/>
                  </a:ext>
                </a:extLst>
              </a:tr>
              <a:tr h="1031240">
                <a:tc>
                  <a:txBody>
                    <a:bodyPr/>
                    <a:lstStyle/>
                    <a:p>
                      <a:r>
                        <a:rPr lang="en-US" sz="1400" dirty="0"/>
                        <a:t>Partial Qualifier: athletics aid</a:t>
                      </a:r>
                      <a:r>
                        <a:rPr lang="en-US" sz="1400" baseline="0" dirty="0"/>
                        <a:t> and practice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 core credits in the required subject areas, &gt; 2.00 core </a:t>
                      </a:r>
                      <a:r>
                        <a:rPr lang="en-US" sz="1400" dirty="0" err="1"/>
                        <a:t>cpa</a:t>
                      </a:r>
                      <a:r>
                        <a:rPr lang="en-US" sz="1400" dirty="0"/>
                        <a:t>, proof of graduation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253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765599"/>
      </p:ext>
    </p:extLst>
  </p:cSld>
  <p:clrMapOvr>
    <a:masterClrMapping/>
  </p:clrMapOvr>
  <p:transition>
    <p:cover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28600" y="990600"/>
            <a:ext cx="8763000" cy="119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000000"/>
                </a:solidFill>
                <a:latin typeface="Arial" charset="0"/>
              </a:rPr>
              <a:t>COVID-19 Waiver for Fall 2023/Spring 2024 Enrollees</a:t>
            </a:r>
            <a:endParaRPr lang="en-US" sz="2800" b="1" i="1" dirty="0">
              <a:solidFill>
                <a:srgbClr val="000000"/>
              </a:solidFill>
              <a:latin typeface="Arial" charset="0"/>
            </a:endParaRPr>
          </a:p>
          <a:p>
            <a:pPr algn="l">
              <a:spcBef>
                <a:spcPct val="50000"/>
              </a:spcBef>
            </a:pPr>
            <a:endParaRPr lang="en-US" sz="5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90500" y="1982949"/>
            <a:ext cx="8763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l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Distance learning, hybrid learning, and e-learning options will not require a separate evaluation by the Eligibility Center</a:t>
            </a:r>
          </a:p>
          <a:p>
            <a:pPr marL="285750" indent="-285750" algn="l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Pass/Fail courses: if issued a grade of Pass, the EC will apply the credit earned. If </a:t>
            </a: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the core </a:t>
            </a: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gpa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would increase by assigning a 2.30 to the course, the </a:t>
            </a: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gpa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will be assigned, but if it will hurt the core </a:t>
            </a: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gpa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, the </a:t>
            </a: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gpa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will not be assigned, but the credit will still be issued.</a:t>
            </a:r>
          </a:p>
          <a:p>
            <a:pPr marL="285750" indent="-285750" algn="l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Both of these policies will apply to other classes (e.g. sophomores, juniors, and seniors). </a:t>
            </a:r>
          </a:p>
        </p:txBody>
      </p:sp>
    </p:spTree>
    <p:extLst>
      <p:ext uri="{BB962C8B-B14F-4D97-AF65-F5344CB8AC3E}">
        <p14:creationId xmlns:p14="http://schemas.microsoft.com/office/powerpoint/2010/main" val="1655023013"/>
      </p:ext>
    </p:extLst>
  </p:cSld>
  <p:clrMapOvr>
    <a:masterClrMapping/>
  </p:clrMapOvr>
  <p:transition>
    <p:cover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52400" y="1295400"/>
            <a:ext cx="8839200" cy="3039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 u="sng" dirty="0">
                <a:solidFill>
                  <a:srgbClr val="000000"/>
                </a:solidFill>
                <a:latin typeface="Arial" charset="0"/>
              </a:rPr>
              <a:t>College Admission Process vs. NCAA Eligibility</a:t>
            </a:r>
          </a:p>
          <a:p>
            <a:pPr lvl="1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Two separate determinations</a:t>
            </a:r>
          </a:p>
          <a:p>
            <a:pPr lvl="1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Being a NCAA qualifier does not automatically mean you will be admitted to an institution</a:t>
            </a:r>
          </a:p>
          <a:p>
            <a:pPr lvl="1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Being admitted to an institution does not mean you are eligible under NCAA requirements</a:t>
            </a:r>
          </a:p>
          <a:p>
            <a:pPr algn="l">
              <a:spcBef>
                <a:spcPct val="50000"/>
              </a:spcBef>
            </a:pPr>
            <a:endParaRPr lang="en-US" sz="500" b="1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33400" y="1295400"/>
            <a:ext cx="83820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u="sng" dirty="0">
                <a:solidFill>
                  <a:srgbClr val="000000"/>
                </a:solidFill>
                <a:latin typeface="Arial" charset="0"/>
              </a:rPr>
              <a:t>Amateurism – Final Step</a:t>
            </a:r>
            <a:endParaRPr lang="en-US" sz="2800" b="1" i="1" u="sng" dirty="0">
              <a:solidFill>
                <a:srgbClr val="000000"/>
              </a:solidFill>
              <a:latin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Prospects jeopardize NCAA amateur status by: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Formally declaring into professional contract, compete with a professional team in hockey or skiing, or accept a salary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Accepting prize money that exceeds expenses for an athletic event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Entering into agreement or accepting benefits from agents</a:t>
            </a:r>
          </a:p>
        </p:txBody>
      </p:sp>
    </p:spTree>
  </p:cSld>
  <p:clrMapOvr>
    <a:masterClrMapping/>
  </p:clrMapOvr>
  <p:transition>
    <p:cover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33400" y="1295400"/>
            <a:ext cx="8001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0000"/>
                </a:solidFill>
                <a:latin typeface="Arial" charset="0"/>
              </a:rPr>
              <a:t>General Recruiting Concepts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 Rules are designed to protect the HS students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ASK QUESTIONS!!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33400" y="1066800"/>
            <a:ext cx="800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0000"/>
                </a:solidFill>
                <a:latin typeface="Arial" charset="0"/>
              </a:rPr>
              <a:t>General Recruiting Concepts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" y="1752600"/>
            <a:ext cx="6275295" cy="4849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306028"/>
      </p:ext>
    </p:extLst>
  </p:cSld>
  <p:clrMapOvr>
    <a:masterClrMapping/>
  </p:clrMapOvr>
  <p:transition>
    <p:cover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33400" y="838200"/>
            <a:ext cx="8001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u="sng" dirty="0">
                <a:solidFill>
                  <a:srgbClr val="000000"/>
                </a:solidFill>
                <a:latin typeface="Arial" charset="0"/>
              </a:rPr>
              <a:t>Financial Aid / Scholarship Basics</a:t>
            </a:r>
            <a:endParaRPr lang="en-US" sz="2000" b="1" i="1" u="sng" dirty="0">
              <a:solidFill>
                <a:srgbClr val="000000"/>
              </a:solidFill>
              <a:latin typeface="Arial" charset="0"/>
            </a:endParaRP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2200" dirty="0">
                <a:solidFill>
                  <a:srgbClr val="000000"/>
                </a:solidFill>
                <a:latin typeface="Arial" charset="0"/>
              </a:rPr>
              <a:t>DIII schools do not offer athletic scholarships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Other financial aid packages may be available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 NLI is a contract between athlete and college (DI &amp; DII)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Scholarship offer must accompany the NLI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Athletic scholarships may be multi-year agreements between prospect and institution.  This is at the offering institution’s discretion.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Full Scholarship = tuition &amp; required fees, room &amp; board, books, and cost of attendance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Summer aid: potentially available for scholarship athletes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 Fifth-year (exhausted eligibility) athletic aid to graduate may be available</a:t>
            </a:r>
          </a:p>
        </p:txBody>
      </p:sp>
    </p:spTree>
  </p:cSld>
  <p:clrMapOvr>
    <a:masterClrMapping/>
  </p:clrMapOvr>
  <p:transition>
    <p:cover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52400" y="1371600"/>
            <a:ext cx="8610600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0000"/>
                </a:solidFill>
                <a:latin typeface="Arial" charset="0"/>
              </a:rPr>
              <a:t>Division I Financial Aid / Scholarships</a:t>
            </a:r>
            <a:endParaRPr lang="en-US" sz="2000" b="1" i="1" dirty="0">
              <a:solidFill>
                <a:srgbClr val="000000"/>
              </a:solidFill>
              <a:latin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Some sports are “full-ride” scholarships (Head Count Sport)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endParaRPr lang="en-US" sz="2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2743200"/>
            <a:ext cx="7848600" cy="178510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2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Football (85)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M Basketball (13)</a:t>
            </a:r>
          </a:p>
          <a:p>
            <a:pPr lvl="2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W Basketball (15)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W Gymnastics (12)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W Volleyball (12)</a:t>
            </a:r>
          </a:p>
          <a:p>
            <a:pPr lvl="2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W Tennis (8)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52400" y="990600"/>
            <a:ext cx="861060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0000"/>
                </a:solidFill>
                <a:latin typeface="Arial" charset="0"/>
              </a:rPr>
              <a:t>Division I Financial Aid / Scholarships</a:t>
            </a:r>
            <a:endParaRPr lang="en-US" sz="2000" b="1" i="1" dirty="0">
              <a:solidFill>
                <a:srgbClr val="000000"/>
              </a:solidFill>
              <a:latin typeface="Arial" charset="0"/>
            </a:endParaRPr>
          </a:p>
          <a:p>
            <a:pPr lvl="2" algn="l">
              <a:spcBef>
                <a:spcPct val="50000"/>
              </a:spcBef>
              <a:buFontTx/>
              <a:buChar char="•"/>
            </a:pPr>
            <a:endParaRPr lang="en-US" sz="2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752601"/>
            <a:ext cx="8991600" cy="138499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lvl="1"/>
            <a:r>
              <a:rPr lang="en-US" sz="2400" dirty="0">
                <a:solidFill>
                  <a:srgbClr val="000000"/>
                </a:solidFill>
                <a:latin typeface="Arial" charset="0"/>
              </a:rPr>
              <a:t>Some sports are able to divide scholarships (Equivalency Sports)</a:t>
            </a:r>
          </a:p>
          <a:p>
            <a:pPr marL="0" lvl="1"/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" y="2286000"/>
            <a:ext cx="8001000" cy="40934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Hockey (18)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M Track/CC (12.6)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W Track/CC (18)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M Lacrosse (12.6)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W Lacrosse (12)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Wrestling (9.9)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Softball (12)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Baseball (11.7)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M Golf (4.5)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W. Golf (6)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M Tennis (4.5)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M Soccer (9.9)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W Soccer (14)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 Rowing (20)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M Swimming/Diving (9.9)</a:t>
            </a:r>
          </a:p>
          <a:p>
            <a:pPr marL="0"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W Swimming/Diving (14)</a:t>
            </a:r>
          </a:p>
          <a:p>
            <a:pPr marL="0" lvl="1" algn="l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algn="l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65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33400" y="2286000"/>
            <a:ext cx="80010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400" b="1" i="1" dirty="0">
                <a:solidFill>
                  <a:srgbClr val="000000"/>
                </a:solidFill>
                <a:latin typeface="Arial" charset="0"/>
              </a:rPr>
              <a:t>NCAA Initial Eligibility and Recruiting</a:t>
            </a:r>
          </a:p>
          <a:p>
            <a:pPr algn="l">
              <a:spcBef>
                <a:spcPct val="50000"/>
              </a:spcBef>
            </a:pPr>
            <a:r>
              <a:rPr lang="en-US" sz="2200" b="1" i="1" dirty="0">
                <a:solidFill>
                  <a:srgbClr val="000000"/>
                </a:solidFill>
                <a:latin typeface="Arial" charset="0"/>
              </a:rPr>
              <a:t>	John Wallace</a:t>
            </a:r>
            <a:endParaRPr lang="en-US" sz="1800" b="1" i="1" dirty="0">
              <a:solidFill>
                <a:srgbClr val="000000"/>
              </a:solidFill>
              <a:latin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 sz="1800" b="1" i="1" dirty="0">
                <a:solidFill>
                  <a:srgbClr val="000000"/>
                </a:solidFill>
                <a:latin typeface="Arial" charset="0"/>
              </a:rPr>
              <a:t>	Associate Director of Athletic Compliance</a:t>
            </a:r>
          </a:p>
          <a:p>
            <a:pPr algn="l">
              <a:spcBef>
                <a:spcPct val="50000"/>
              </a:spcBef>
            </a:pPr>
            <a:r>
              <a:rPr lang="en-US" sz="1800" b="1" i="1" dirty="0">
                <a:solidFill>
                  <a:srgbClr val="000000"/>
                </a:solidFill>
                <a:latin typeface="Arial" charset="0"/>
              </a:rPr>
              <a:t>	University of Minnesota</a:t>
            </a:r>
          </a:p>
          <a:p>
            <a:pPr algn="l">
              <a:spcBef>
                <a:spcPct val="50000"/>
              </a:spcBef>
            </a:pPr>
            <a:r>
              <a:rPr lang="en-US" sz="1800" b="1" i="1" dirty="0">
                <a:solidFill>
                  <a:srgbClr val="000000"/>
                </a:solidFill>
                <a:latin typeface="Arial" charset="0"/>
              </a:rPr>
              <a:t>	wallacej@umn.edu</a:t>
            </a:r>
          </a:p>
          <a:p>
            <a:pPr algn="l">
              <a:spcBef>
                <a:spcPct val="50000"/>
              </a:spcBef>
            </a:pPr>
            <a:r>
              <a:rPr lang="en-US" sz="1800" b="1" i="1" dirty="0">
                <a:solidFill>
                  <a:srgbClr val="000000"/>
                </a:solidFill>
                <a:latin typeface="Arial" charset="0"/>
              </a:rPr>
              <a:t>	</a:t>
            </a:r>
            <a:endParaRPr lang="en-US" sz="18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60715"/>
      </p:ext>
    </p:extLst>
  </p:cSld>
  <p:clrMapOvr>
    <a:masterClrMapping/>
  </p:clrMapOvr>
  <p:transition>
    <p:cover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04800" y="1371600"/>
            <a:ext cx="861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000000"/>
                </a:solidFill>
                <a:latin typeface="Arial" charset="0"/>
              </a:rPr>
              <a:t>Questions??</a:t>
            </a:r>
            <a:endParaRPr lang="en-US" sz="2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33400" y="2286000"/>
            <a:ext cx="8001000" cy="250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en-US" sz="2200" b="1" i="1" dirty="0">
                <a:solidFill>
                  <a:srgbClr val="000000"/>
                </a:solidFill>
                <a:latin typeface="Arial" charset="0"/>
              </a:rPr>
              <a:t>	John Wallace</a:t>
            </a:r>
            <a:endParaRPr lang="en-US" sz="1800" b="1" i="1" dirty="0">
              <a:solidFill>
                <a:srgbClr val="000000"/>
              </a:solidFill>
              <a:latin typeface="Arial" charset="0"/>
            </a:endParaRPr>
          </a:p>
          <a:p>
            <a:pPr lvl="0" algn="l">
              <a:spcBef>
                <a:spcPct val="50000"/>
              </a:spcBef>
            </a:pPr>
            <a:r>
              <a:rPr lang="en-US" sz="1800" b="1" i="1" dirty="0">
                <a:solidFill>
                  <a:srgbClr val="000000"/>
                </a:solidFill>
                <a:latin typeface="Arial" charset="0"/>
              </a:rPr>
              <a:t>	Associate Director of Athletic Compliance</a:t>
            </a:r>
          </a:p>
          <a:p>
            <a:pPr lvl="0" algn="l">
              <a:spcBef>
                <a:spcPct val="50000"/>
              </a:spcBef>
            </a:pPr>
            <a:r>
              <a:rPr lang="en-US" sz="1800" b="1" i="1" dirty="0">
                <a:solidFill>
                  <a:srgbClr val="000000"/>
                </a:solidFill>
                <a:latin typeface="Arial" charset="0"/>
              </a:rPr>
              <a:t>	University of Minnesota</a:t>
            </a:r>
          </a:p>
          <a:p>
            <a:pPr lvl="0" algn="l">
              <a:spcBef>
                <a:spcPct val="50000"/>
              </a:spcBef>
            </a:pPr>
            <a:r>
              <a:rPr lang="en-US" sz="1800" b="1" i="1" dirty="0">
                <a:solidFill>
                  <a:srgbClr val="000000"/>
                </a:solidFill>
                <a:latin typeface="Arial" charset="0"/>
              </a:rPr>
              <a:t>	wallacej@umn.edu</a:t>
            </a:r>
          </a:p>
          <a:p>
            <a:pPr lvl="0" algn="l">
              <a:spcBef>
                <a:spcPct val="50000"/>
              </a:spcBef>
            </a:pPr>
            <a:r>
              <a:rPr lang="en-US" sz="1800" b="1" i="1" dirty="0">
                <a:solidFill>
                  <a:srgbClr val="000000"/>
                </a:solidFill>
                <a:latin typeface="Arial" charset="0"/>
              </a:rPr>
              <a:t>	</a:t>
            </a: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algn="l">
              <a:spcBef>
                <a:spcPct val="50000"/>
              </a:spcBef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90938" y="4648200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Follow us on Twitter!</a:t>
            </a:r>
          </a:p>
          <a:p>
            <a:r>
              <a:rPr 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@</a:t>
            </a:r>
            <a:r>
              <a:rPr lang="en-US" sz="32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GopherGuardian</a:t>
            </a:r>
            <a:endParaRPr lang="en-US" sz="32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1" name="Picture 2" descr="Image result for twitter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689" y="4812101"/>
            <a:ext cx="749498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088" name="Text Box 8"/>
          <p:cNvSpPr txBox="1">
            <a:spLocks noChangeArrowheads="1"/>
          </p:cNvSpPr>
          <p:nvPr/>
        </p:nvSpPr>
        <p:spPr bwMode="auto">
          <a:xfrm>
            <a:off x="457200" y="1066800"/>
            <a:ext cx="8001000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defRPr/>
            </a:pPr>
            <a:r>
              <a:rPr lang="en-US" sz="2800" b="1" i="1" dirty="0">
                <a:solidFill>
                  <a:srgbClr val="000000"/>
                </a:solidFill>
                <a:latin typeface="Arial" charset="0"/>
              </a:rPr>
              <a:t>Guide to the College Bound </a:t>
            </a:r>
          </a:p>
          <a:p>
            <a:pPr marL="342900" indent="-342900" algn="l">
              <a:spcBef>
                <a:spcPct val="50000"/>
              </a:spcBef>
              <a:defRPr/>
            </a:pPr>
            <a:r>
              <a:rPr lang="en-US" sz="2800" b="1" i="1" dirty="0">
                <a:solidFill>
                  <a:srgbClr val="000000"/>
                </a:solidFill>
                <a:latin typeface="Arial" charset="0"/>
              </a:rPr>
              <a:t>Student-Athlete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0000"/>
              </a:buClr>
              <a:defRPr/>
            </a:pPr>
            <a:endParaRPr lang="en-US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0000"/>
              </a:buClr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Covers Recruiting and Eligibility </a:t>
            </a:r>
          </a:p>
          <a:p>
            <a:pPr marL="342900" indent="-342900" algn="l">
              <a:spcBef>
                <a:spcPct val="2000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Download at www.ncaa.org (pdf.)</a:t>
            </a:r>
          </a:p>
          <a:p>
            <a:pPr marL="342900" indent="-342900" algn="l">
              <a:spcBef>
                <a:spcPct val="2000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High school academic information (Divisions I, II, III)</a:t>
            </a:r>
          </a:p>
          <a:p>
            <a:pPr marL="342900" indent="-342900" algn="l">
              <a:spcBef>
                <a:spcPct val="2000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NCAA Eligibility Center registration (Divisions I &amp; II)</a:t>
            </a:r>
          </a:p>
          <a:p>
            <a:pPr marL="800100" lvl="1" indent="-342900" algn="l">
              <a:spcBef>
                <a:spcPct val="2000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Google “NCAA Eligibility Center”</a:t>
            </a:r>
          </a:p>
          <a:p>
            <a:pPr marL="342900" indent="-342900" algn="l">
              <a:spcBef>
                <a:spcPct val="2000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Sample questions to ask in the recruiting process</a:t>
            </a:r>
          </a:p>
          <a:p>
            <a:pPr marL="342900" indent="-342900" algn="l">
              <a:spcBef>
                <a:spcPct val="50000"/>
              </a:spcBef>
              <a:defRPr/>
            </a:pP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0" name="Picture 6" descr="Students / NCAA Eligibility Guidelin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371600"/>
            <a:ext cx="1981200" cy="256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33400" y="1186547"/>
            <a:ext cx="80010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0000"/>
                </a:solidFill>
                <a:latin typeface="Arial" charset="0"/>
              </a:rPr>
              <a:t>NCAA Eligibility Center</a:t>
            </a: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Located in Indianapolis, IN and run by the NCAA</a:t>
            </a: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Review high school transcripts and test scores for all Division I and II prospects</a:t>
            </a: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Register during your junior year in HS</a:t>
            </a: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Costs $90 to register ($150 for internationals)</a:t>
            </a: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SAT/ACT scores must be sent directly to the Eligibility Center by marking code 9999</a:t>
            </a: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Work closely with your HS counselor to determine core courses</a:t>
            </a:r>
          </a:p>
          <a:p>
            <a:pPr algn="l">
              <a:spcBef>
                <a:spcPct val="50000"/>
              </a:spcBef>
            </a:pP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57200" y="866775"/>
            <a:ext cx="8001000" cy="604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rial" charset="0"/>
              </a:rPr>
              <a:t>NCAA Core Course</a:t>
            </a:r>
          </a:p>
          <a:p>
            <a:pPr lvl="0"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One full year of academic credit, taught at grade appropriate level. </a:t>
            </a:r>
          </a:p>
          <a:p>
            <a:pPr lvl="0" algn="l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rial" charset="0"/>
              </a:rPr>
              <a:t>The NCAA approves core courses, NOT the high school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Arial" charset="0"/>
              </a:rPr>
              <a:t>Each high school has an approved core course list on the Eligibility Center’s website.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If the course is not on your high school list at the NCAA, it will not count as a core course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If a course title on your transcript does not match the title on the NCAA’s list, it will not count as a core course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Meet with high school academic counselor to review your enrollment and your planned courses</a:t>
            </a:r>
          </a:p>
        </p:txBody>
      </p:sp>
    </p:spTree>
  </p:cSld>
  <p:clrMapOvr>
    <a:masterClrMapping/>
  </p:clrMapOvr>
  <p:transition>
    <p:cover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09600" y="1295400"/>
            <a:ext cx="8001000" cy="450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sz="3200" b="1" i="1" dirty="0">
                <a:solidFill>
                  <a:srgbClr val="000000"/>
                </a:solidFill>
                <a:latin typeface="Arial" charset="0"/>
              </a:rPr>
              <a:t>Determining Initial Eligibility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Academic Component: </a:t>
            </a:r>
          </a:p>
          <a:p>
            <a:pPr marL="800100" lvl="1" indent="-342900" algn="l">
              <a:spcBef>
                <a:spcPct val="50000"/>
              </a:spcBef>
              <a:buFontTx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Graduation;</a:t>
            </a:r>
          </a:p>
          <a:p>
            <a:pPr marL="800100" lvl="1" indent="-342900" algn="l">
              <a:spcBef>
                <a:spcPct val="50000"/>
              </a:spcBef>
              <a:buFontTx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Complete the minimum number of core courses;</a:t>
            </a:r>
          </a:p>
          <a:p>
            <a:pPr marL="800100" lvl="1" indent="-342900" algn="l">
              <a:spcBef>
                <a:spcPct val="50000"/>
              </a:spcBef>
              <a:buFontTx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Minimum core grade point average</a:t>
            </a:r>
          </a:p>
          <a:p>
            <a:pPr marL="800100" lvl="1" indent="-342900" algn="l">
              <a:spcBef>
                <a:spcPct val="50000"/>
              </a:spcBef>
            </a:pPr>
            <a:endParaRPr lang="en-US" sz="1000" b="1" dirty="0">
              <a:solidFill>
                <a:srgbClr val="000000"/>
              </a:solidFill>
              <a:latin typeface="Arial" charset="0"/>
            </a:endParaRPr>
          </a:p>
          <a:p>
            <a:pPr marL="342900" indent="-342900" algn="l"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Amateurism Component:</a:t>
            </a:r>
          </a:p>
          <a:p>
            <a:pPr marL="800100" lvl="1" indent="-342900" algn="l">
              <a:spcBef>
                <a:spcPct val="50000"/>
              </a:spcBef>
              <a:buFontTx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Complete amateurism questionnaire</a:t>
            </a:r>
          </a:p>
          <a:p>
            <a:pPr marL="342900" indent="-342900" algn="l">
              <a:spcBef>
                <a:spcPct val="50000"/>
              </a:spcBef>
            </a:pP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33400" y="1143000"/>
            <a:ext cx="80010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rial" charset="0"/>
              </a:rPr>
              <a:t>Division I Core-Course Requirements – 16 core courses needed: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4 years of English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3 years of Math (Algebra I or Higher)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2 years of Natural/Physical Science (one lab)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1 year of additional English, Math or Science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2 years of Social Science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4 years of Additional Core courses</a:t>
            </a:r>
          </a:p>
          <a:p>
            <a:pPr algn="l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rial" charset="0"/>
              </a:rPr>
              <a:t>*** Need to plan for this – not just graduate!</a:t>
            </a:r>
          </a:p>
        </p:txBody>
      </p:sp>
    </p:spTree>
  </p:cSld>
  <p:clrMapOvr>
    <a:masterClrMapping/>
  </p:clrMapOvr>
  <p:transition>
    <p:cover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28600" y="990600"/>
            <a:ext cx="8305800" cy="5924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0000"/>
                </a:solidFill>
                <a:latin typeface="Arial" charset="0"/>
              </a:rPr>
              <a:t>10 Core courses must be completed prior to start of senior year in HS; 7 of 10 must be in the following areas: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English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Math (Algebra I or Higher)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Natural/physical science (one lab) </a:t>
            </a:r>
          </a:p>
          <a:p>
            <a:pPr algn="l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** The 10 core courses utilized to meet this rule may not be replaced by a course taken in the senior year.</a:t>
            </a:r>
          </a:p>
          <a:p>
            <a:pPr algn="l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Early Qualifier – 3.0 core with 14 done (3 Eng., 2 math, 2 science, 2 additional EMS, 5 additional) after 6 semesters</a:t>
            </a:r>
          </a:p>
          <a:p>
            <a:pPr algn="l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lvl="1" algn="l">
              <a:spcBef>
                <a:spcPct val="50000"/>
              </a:spcBef>
            </a:pPr>
            <a:endParaRPr lang="en-US" sz="2000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7800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447800" y="2286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00"/>
                </a:solidFill>
                <a:latin typeface="AGaramond Italic" pitchFamily="-92" charset="0"/>
              </a:rPr>
              <a:t>Athletic Compliance Educational Session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1447800" cy="838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317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28600" y="990600"/>
            <a:ext cx="8305800" cy="555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0000"/>
                </a:solidFill>
                <a:latin typeface="Arial" charset="0"/>
              </a:rPr>
              <a:t>Division II –16 core courses needed: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charset="0"/>
              </a:rPr>
              <a:t>3 years of English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2 years of Math (Algebra I or Higher)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2 years of Natural/Physical Science (one lab)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3 year of additional English, Math or Science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2 years of Social Science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4 years of additional core courses</a:t>
            </a:r>
          </a:p>
          <a:p>
            <a:pPr algn="l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Core grade-point average must be at least 2.200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 Early Qualifier – 2.5 core with 14 done (3 Eng., 3 math, 2 science, 4 additional) after 6 semesters</a:t>
            </a:r>
          </a:p>
          <a:p>
            <a:pPr lvl="1" algn="l">
              <a:spcBef>
                <a:spcPct val="50000"/>
              </a:spcBef>
            </a:pPr>
            <a:endParaRPr lang="en-US" sz="20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998474"/>
      </p:ext>
    </p:extLst>
  </p:cSld>
  <p:clrMapOvr>
    <a:masterClrMapping/>
  </p:clrMapOvr>
  <p:transition>
    <p:cover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11263&quot;&gt;&lt;/object&gt;&lt;object type=&quot;2&quot; unique_id=&quot;11264&quot;&gt;&lt;object type=&quot;3&quot; unique_id=&quot;11265&quot;&gt;&lt;property id=&quot;20148&quot; value=&quot;5&quot;/&gt;&lt;property id=&quot;20300&quot; value=&quot;Slide 1&quot;/&gt;&lt;property id=&quot;20307&quot; value=&quot;256&quot;/&gt;&lt;/object&gt;&lt;object type=&quot;3&quot; unique_id=&quot;11268&quot;&gt;&lt;property id=&quot;20148&quot; value=&quot;5&quot;/&gt;&lt;property id=&quot;20300&quot; value=&quot;Slide 4 - &amp;quot;9) NCAA Initial-Eligibility Standards for Divisions I &amp;amp; II:&amp;quot;&quot;/&gt;&lt;property id=&quot;20307&quot; value=&quot;366&quot;/&gt;&lt;/object&gt;&lt;object type=&quot;3&quot; unique_id=&quot;11269&quot;&gt;&lt;property id=&quot;20148&quot; value=&quot;5&quot;/&gt;&lt;property id=&quot;20300&quot; value=&quot;Slide 9 - &amp;quot;Division II core course requirements&amp;quot;&quot;/&gt;&lt;property id=&quot;20307&quot; value=&quot;405&quot;/&gt;&lt;/object&gt;&lt;object type=&quot;3&quot; unique_id=&quot;11270&quot;&gt;&lt;property id=&quot;20148&quot; value=&quot;5&quot;/&gt;&lt;property id=&quot;20300&quot; value=&quot;Slide 5 - &amp;quot;The NCAA Initial-Eligibility Center&amp;quot;&quot;/&gt;&lt;property id=&quot;20307&quot; value=&quot;384&quot;/&gt;&lt;/object&gt;&lt;object type=&quot;3&quot; unique_id=&quot;11271&quot;&gt;&lt;property id=&quot;20148&quot; value=&quot;5&quot;/&gt;&lt;property id=&quot;20300&quot; value=&quot;Slide 6 - &amp;quot;NCAA 101 – Why Initial Eligibility?&amp;quot;&quot;/&gt;&lt;property id=&quot;20307&quot; value=&quot;419&quot;/&gt;&lt;/object&gt;&lt;object type=&quot;3&quot; unique_id=&quot;11272&quot;&gt;&lt;property id=&quot;20148&quot; value=&quot;5&quot;/&gt;&lt;property id=&quot;20300&quot; value=&quot;Slide 7 - &amp;quot;8) NCAA 101 – Initial Eligibility v. College Admission&amp;quot;&quot;/&gt;&lt;property id=&quot;20307&quot; value=&quot;420&quot;/&gt;&lt;/object&gt;&lt;object type=&quot;3&quot; unique_id=&quot;11273&quot;&gt;&lt;property id=&quot;20148&quot; value=&quot;5&quot;/&gt;&lt;property id=&quot;20300&quot; value=&quot;Slide 10 - &amp;quot;Core Courses&amp;quot;&quot;/&gt;&lt;property id=&quot;20307&quot; value=&quot;388&quot;/&gt;&lt;/object&gt;&lt;object type=&quot;3&quot; unique_id=&quot;11275&quot;&gt;&lt;property id=&quot;20148&quot; value=&quot;5&quot;/&gt;&lt;property id=&quot;20300&quot; value=&quot;Slide 11 - &amp;quot;6) Test Scores&amp;quot;&quot;/&gt;&lt;property id=&quot;20307&quot; value=&quot;368&quot;/&gt;&lt;/object&gt;&lt;object type=&quot;3&quot; unique_id=&quot;11276&quot;&gt;&lt;property id=&quot;20148&quot; value=&quot;5&quot;/&gt;&lt;property id=&quot;20300&quot; value=&quot;Slide 12 - &amp;quot;Division I Initial-Eligibility Index&amp;#x0D;&amp;#x0A;&amp;quot;&quot;/&gt;&lt;property id=&quot;20307&quot; value=&quot;418&quot;/&gt;&lt;/object&gt;&lt;object type=&quot;3&quot; unique_id=&quot;11277&quot;&gt;&lt;property id=&quot;20148&quot; value=&quot;5&quot;/&gt;&lt;property id=&quot;20300&quot; value=&quot;Slide 13 - &amp;quot;Division II GPA and test-score requirements&amp;quot;&quot;/&gt;&lt;property id=&quot;20307&quot; value=&quot;437&quot;/&gt;&lt;/object&gt;&lt;object type=&quot;3&quot; unique_id=&quot;11278&quot;&gt;&lt;property id=&quot;20148&quot; value=&quot;5&quot;/&gt;&lt;property id=&quot;20300&quot; value=&quot;Slide 14 - &amp;quot;5) Impact on Practice &amp;amp; Scholarships&amp;quot;&quot;/&gt;&lt;property id=&quot;20307&quot; value=&quot;371&quot;/&gt;&lt;/object&gt;&lt;object type=&quot;3&quot; unique_id=&quot;11279&quot;&gt;&lt;property id=&quot;20148&quot; value=&quot;5&quot;/&gt;&lt;property id=&quot;20300&quot; value=&quot;Slide 15 - &amp;quot;4) Common Problems - Eligibility Center&amp;quot;&quot;/&gt;&lt;property id=&quot;20307&quot; value=&quot;373&quot;/&gt;&lt;/object&gt;&lt;object type=&quot;3&quot; unique_id=&quot;11280&quot;&gt;&lt;property id=&quot;20148&quot; value=&quot;5&quot;/&gt;&lt;property id=&quot;20300&quot; value=&quot;Slide 16 - &amp;quot;3) Amateurism Requirements&amp;quot;&quot;/&gt;&lt;property id=&quot;20307&quot; value=&quot;374&quot;/&gt;&lt;/object&gt;&lt;object type=&quot;3&quot; unique_id=&quot;11281&quot;&gt;&lt;property id=&quot;20148&quot; value=&quot;5&quot;/&gt;&lt;property id=&quot;20300&quot; value=&quot;Slide 17 - &amp;quot;2) Basic Recruiting Rules&amp;quot;&quot;/&gt;&lt;property id=&quot;20307&quot; value=&quot;358&quot;/&gt;&lt;/object&gt;&lt;object type=&quot;3&quot; unique_id=&quot;11283&quot;&gt;&lt;property id=&quot;20148&quot; value=&quot;5&quot;/&gt;&lt;property id=&quot;20300&quot; value=&quot;Slide 20 - &amp;quot;Basic Recruiting Rules &amp;quot;&quot;/&gt;&lt;property id=&quot;20307&quot; value=&quot;450&quot;/&gt;&lt;/object&gt;&lt;object type=&quot;3&quot; unique_id=&quot;11284&quot;&gt;&lt;property id=&quot;20148&quot; value=&quot;5&quot;/&gt;&lt;property id=&quot;20300&quot; value=&quot;Slide 21 - &amp;quot;&amp;#x0D;&amp;#x0A;1)&amp;amp;#x09;Financial Aid Issues&amp;#x0D;&amp;#x0A;&amp;quot;&quot;/&gt;&lt;property id=&quot;20307&quot; value=&quot;451&quot;/&gt;&lt;/object&gt;&lt;object type=&quot;3&quot; unique_id=&quot;11285&quot;&gt;&lt;property id=&quot;20148&quot; value=&quot;5&quot;/&gt;&lt;property id=&quot;20300&quot; value=&quot;Slide 22 - &amp;quot;Enjoy the Process!&amp;quot;&quot;/&gt;&lt;property id=&quot;20307&quot; value=&quot;452&quot;/&gt;&lt;/object&gt;&lt;object type=&quot;3&quot; unique_id=&quot;11447&quot;&gt;&lt;property id=&quot;20148&quot; value=&quot;5&quot;/&gt;&lt;property id=&quot;20300&quot; value=&quot;Slide 3 - &amp;quot;10) “Guide to the College Bound Student-Athlete”&amp;quot;&quot;/&gt;&lt;property id=&quot;20307&quot; value=&quot;453&quot;/&gt;&lt;/object&gt;&lt;object type=&quot;3&quot; unique_id=&quot;11563&quot;&gt;&lt;property id=&quot;20148&quot; value=&quot;5&quot;/&gt;&lt;property id=&quot;20300&quot; value=&quot;Slide 18 - &amp;quot;Basic Recruiting Rules &amp;quot;&quot;/&gt;&lt;property id=&quot;20307&quot; value=&quot;454&quot;/&gt;&lt;/object&gt;&lt;object type=&quot;3&quot; unique_id=&quot;11587&quot;&gt;&lt;property id=&quot;20148&quot; value=&quot;5&quot;/&gt;&lt;property id=&quot;20300&quot; value=&quot;Slide 8 - &amp;quot;&amp;#x0D;&amp;#x0A;7) NCAA Core Course Requirements&amp;#x0D;&amp;#x0A;&amp;quot;&quot;/&gt;&lt;property id=&quot;20307&quot; value=&quot;455&quot;/&gt;&lt;/object&gt;&lt;object type=&quot;3&quot; unique_id=&quot;11611&quot;&gt;&lt;property id=&quot;20148&quot; value=&quot;5&quot;/&gt;&lt;property id=&quot;20300&quot; value=&quot;Slide 2 - &amp;quot;Agenda &amp;quot;&quot;/&gt;&lt;property id=&quot;20307&quot; value=&quot;456&quot;/&gt;&lt;/object&gt;&lt;object type=&quot;3&quot; unique_id=&quot;11780&quot;&gt;&lt;property id=&quot;20148&quot; value=&quot;5&quot;/&gt;&lt;property id=&quot;20300&quot; value=&quot;Slide 19 - &amp;quot;Basic Recruiting Rules &amp;quot;&quot;/&gt;&lt;property id=&quot;20307&quot; value=&quot;457&quot;/&gt;&lt;/object&gt;&lt;/object&gt;&lt;/object&gt;&lt;/database&gt;"/>
</p:tagLst>
</file>

<file path=ppt/theme/theme1.xml><?xml version="1.0" encoding="utf-8"?>
<a:theme xmlns:a="http://schemas.openxmlformats.org/drawingml/2006/main" name="Maroon Template">
  <a:themeElements>
    <a:clrScheme name="Maroon Templat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Maroo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rgbClr val="FFCC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rgbClr val="FFCC00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numCol="2" rtlCol="0">
        <a:spAutoFit/>
      </a:bodyPr>
      <a:lstStyle>
        <a:defPPr algn="l">
          <a:spcBef>
            <a:spcPct val="50000"/>
          </a:spcBef>
          <a:buFontTx/>
          <a:buChar char="•"/>
          <a:defRPr sz="2000" dirty="0" smtClean="0">
            <a:solidFill>
              <a:srgbClr val="000000"/>
            </a:solidFill>
            <a:latin typeface="Arial" charset="0"/>
          </a:defRPr>
        </a:defPPr>
      </a:lstStyle>
    </a:txDef>
  </a:objectDefaults>
  <a:extraClrSchemeLst>
    <a:extraClrScheme>
      <a:clrScheme name="Maroon Templat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oon Templat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oon Templat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oon Templat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oon Templat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oon Templat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oon Templat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oon Templat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oon Templat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Maroon Template</Template>
  <TotalTime>7230</TotalTime>
  <Words>1439</Words>
  <Application>Microsoft Office PowerPoint</Application>
  <PresentationFormat>On-screen Show (4:3)</PresentationFormat>
  <Paragraphs>193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AGaramond Italic</vt:lpstr>
      <vt:lpstr>Arial</vt:lpstr>
      <vt:lpstr>Calibri</vt:lpstr>
      <vt:lpstr>Tahoma</vt:lpstr>
      <vt:lpstr>Wingdings</vt:lpstr>
      <vt:lpstr>Maroon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schof011</dc:creator>
  <cp:lastModifiedBy>Tina Proctor</cp:lastModifiedBy>
  <cp:revision>366</cp:revision>
  <cp:lastPrinted>2016-12-06T14:29:54Z</cp:lastPrinted>
  <dcterms:created xsi:type="dcterms:W3CDTF">2003-08-26T17:48:39Z</dcterms:created>
  <dcterms:modified xsi:type="dcterms:W3CDTF">2023-10-02T17:10:00Z</dcterms:modified>
</cp:coreProperties>
</file>